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  <p:sldMasterId id="2147483693" r:id="rId2"/>
    <p:sldMasterId id="2147483694" r:id="rId3"/>
    <p:sldMasterId id="2147483695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9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8" r:id="rId15"/>
  </p:sldIdLst>
  <p:sldSz cx="12190413" cy="6858000"/>
  <p:notesSz cx="6858000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F5D"/>
    <a:srgbClr val="1C4B58"/>
    <a:srgbClr val="1A4652"/>
    <a:srgbClr val="215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6F9F38C-E1CA-443C-A9EC-4E6922B122AE}">
  <a:tblStyle styleId="{46F9F38C-E1CA-443C-A9EC-4E6922B122A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F1F5"/>
          </a:solidFill>
        </a:fill>
      </a:tcStyle>
    </a:wholeTbl>
    <a:band1H>
      <a:tcTxStyle/>
      <a:tcStyle>
        <a:tcBdr/>
        <a:fill>
          <a:solidFill>
            <a:srgbClr val="CEE2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E2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43" autoAdjust="0"/>
  </p:normalViewPr>
  <p:slideViewPr>
    <p:cSldViewPr snapToGrid="0">
      <p:cViewPr>
        <p:scale>
          <a:sx n="99" d="100"/>
          <a:sy n="99" d="100"/>
        </p:scale>
        <p:origin x="-7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62127693280998E-2"/>
          <c:y val="8.2577011991057325E-2"/>
          <c:w val="0.94443787230671905"/>
          <c:h val="0.60651308910882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20000"/>
                    <a:satMod val="180000"/>
                    <a:lumMod val="98000"/>
                  </a:schemeClr>
                </a:gs>
                <a:gs pos="40000">
                  <a:schemeClr val="accent1">
                    <a:tint val="30000"/>
                    <a:satMod val="260000"/>
                    <a:lumMod val="84000"/>
                  </a:schemeClr>
                </a:gs>
                <a:gs pos="100000">
                  <a:schemeClr val="accent1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130543875154536E-3"/>
                  <c:y val="-1.231696478169092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</a:t>
                    </a:r>
                    <a:r>
                      <a:rPr lang="ru-RU" baseline="0" dirty="0" smtClean="0"/>
                      <a:t> 641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449276291239123E-3"/>
                  <c:y val="6.73415916749991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4 273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305723865439453E-3"/>
                  <c:y val="-1.33538866051921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221 770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305723865439037E-3"/>
                  <c:y val="0.11176498907528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05723865439453E-3"/>
                  <c:y val="5.10000740658444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2907683923249852E-17"/>
                  <c:y val="0.244061770914342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05723865439453E-3"/>
                  <c:y val="7.1667407325111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611447730878907E-3"/>
                  <c:y val="4.41108395363478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75439765951931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2.79809650779543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layout>
                <c:manualLayout>
                  <c:x val="0"/>
                  <c:y val="4.73184460985815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  <a:scene3d>
                  <a:camera prst="orthographicFront"/>
                  <a:lightRig rig="threePt" dir="t"/>
                </a:scene3d>
              </c:spPr>
              <c:txPr>
                <a:bodyPr rot="0" vert="horz"/>
                <a:lstStyle/>
                <a:p>
                  <a:pPr>
                    <a:defRPr/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C1C1C3"/>
                </a:solidFill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участников МЭ</c:v>
                </c:pt>
                <c:pt idx="1">
                  <c:v>кол-во победителей и призеров МЭ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35641</c:v>
                </c:pt>
                <c:pt idx="1">
                  <c:v>4273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99F-4C8D-8331-123F0FE7EE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2020/21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20000"/>
                    <a:satMod val="180000"/>
                    <a:lumMod val="98000"/>
                  </a:schemeClr>
                </a:gs>
                <a:gs pos="40000">
                  <a:schemeClr val="accent2">
                    <a:tint val="30000"/>
                    <a:satMod val="260000"/>
                    <a:lumMod val="84000"/>
                  </a:schemeClr>
                </a:gs>
                <a:gs pos="100000">
                  <a:schemeClr val="accent2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5072335937920014E-3"/>
                  <c:y val="-1.74954634670221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</a:t>
                    </a:r>
                    <a:r>
                      <a:rPr lang="ru-RU" baseline="0" dirty="0" smtClean="0"/>
                      <a:t> 289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08173165944524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ru-RU" baseline="0" dirty="0" smtClean="0"/>
                      <a:t> 968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072335937920014E-3"/>
                  <c:y val="8.936044143243343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94 992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611447730879319E-3"/>
                  <c:y val="9.666518534977552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05723865439453E-3"/>
                  <c:y val="-5.2469910750657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-1.1305723865439453E-3"/>
                  <c:y val="-3.25223123356664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layout>
                <c:manualLayout>
                  <c:x val="0"/>
                  <c:y val="-4.3513683664777989E-5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/>
                <a:lstStyle/>
                <a:p>
                  <a:pPr>
                    <a:defRPr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7.64827982076065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1305723865439453E-3"/>
                  <c:y val="-3.1172832648224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C1C1C3"/>
                </a:solidFill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участников МЭ</c:v>
                </c:pt>
                <c:pt idx="1">
                  <c:v>кол-во победителей и призеров МЭ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30289</c:v>
                </c:pt>
                <c:pt idx="1">
                  <c:v>6968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99F-4C8D-8331-123F0FE7EE6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2021/22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20000"/>
                    <a:satMod val="180000"/>
                    <a:lumMod val="98000"/>
                  </a:schemeClr>
                </a:gs>
                <a:gs pos="40000">
                  <a:schemeClr val="accent3">
                    <a:tint val="30000"/>
                    <a:satMod val="260000"/>
                    <a:lumMod val="84000"/>
                  </a:schemeClr>
                </a:gs>
                <a:gs pos="100000">
                  <a:schemeClr val="accent3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3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1.1305723865439453E-3"/>
                  <c:y val="0.2172869681146539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31 297</a:t>
                    </a:r>
                    <a:endParaRPr lang="en-US"/>
                  </a:p>
                </c:rich>
              </c:tx>
              <c:spPr>
                <a:solidFill>
                  <a:schemeClr val="bg1"/>
                </a:solidFill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8.559789653001517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5 791</a:t>
                    </a:r>
                    <a:endParaRPr lang="en-US"/>
                  </a:p>
                </c:rich>
              </c:tx>
              <c:spPr>
                <a:solidFill>
                  <a:schemeClr val="bg1"/>
                </a:solidFill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кол-во участников МЭ</c:v>
                </c:pt>
                <c:pt idx="1">
                  <c:v>кол-во победителей и призеров МЭ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31297</c:v>
                </c:pt>
                <c:pt idx="1">
                  <c:v>5791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712384"/>
        <c:axId val="115713920"/>
      </c:barChart>
      <c:catAx>
        <c:axId val="115712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15713920"/>
        <c:crosses val="autoZero"/>
        <c:auto val="1"/>
        <c:lblAlgn val="ctr"/>
        <c:lblOffset val="100"/>
        <c:noMultiLvlLbl val="0"/>
      </c:catAx>
      <c:valAx>
        <c:axId val="115713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15712384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345746127923114"/>
          <c:y val="1.1757952820057031E-2"/>
          <c:w val="0.3131565331772253"/>
          <c:h val="6.0519571899418582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aseline="0">
          <a:solidFill>
            <a:schemeClr val="accent5">
              <a:lumMod val="50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1442E-7BD3-479E-92DD-C165E44697C5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C3721-09EA-4F75-B648-50A2DAA49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330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8" y="0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650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1" y="4715157"/>
            <a:ext cx="548640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428587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12326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p1:notes"/>
          <p:cNvSpPr txBox="1">
            <a:spLocks noGrp="1"/>
          </p:cNvSpPr>
          <p:nvPr>
            <p:ph type="body" idx="1"/>
          </p:nvPr>
        </p:nvSpPr>
        <p:spPr>
          <a:xfrm>
            <a:off x="685801" y="4715157"/>
            <a:ext cx="548640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172" algn="just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96" name="Google Shape;296;p1:notes"/>
          <p:cNvSpPr txBox="1">
            <a:spLocks noGrp="1"/>
          </p:cNvSpPr>
          <p:nvPr>
            <p:ph type="sldNum" idx="12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080086ee53_1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3825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6" name="Google Shape;436;g1080086ee53_1_171:notes"/>
          <p:cNvSpPr txBox="1">
            <a:spLocks noGrp="1"/>
          </p:cNvSpPr>
          <p:nvPr>
            <p:ph type="body" idx="1"/>
          </p:nvPr>
        </p:nvSpPr>
        <p:spPr>
          <a:xfrm>
            <a:off x="685800" y="4715163"/>
            <a:ext cx="5486360" cy="446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g1080086ee53_1_171:notes"/>
          <p:cNvSpPr txBox="1">
            <a:spLocks noGrp="1"/>
          </p:cNvSpPr>
          <p:nvPr>
            <p:ph type="sldNum" idx="12"/>
          </p:nvPr>
        </p:nvSpPr>
        <p:spPr>
          <a:xfrm>
            <a:off x="3884618" y="9428598"/>
            <a:ext cx="2971841" cy="49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10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8" name="Google Shape;468;p8:notes"/>
          <p:cNvSpPr txBox="1">
            <a:spLocks noGrp="1"/>
          </p:cNvSpPr>
          <p:nvPr>
            <p:ph type="body" idx="1"/>
          </p:nvPr>
        </p:nvSpPr>
        <p:spPr>
          <a:xfrm>
            <a:off x="685801" y="4715157"/>
            <a:ext cx="548640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Информационное сопровождение олимпиады осуществляется на сайте министерства и региональном портале СКФУ</a:t>
            </a:r>
            <a:endParaRPr/>
          </a:p>
        </p:txBody>
      </p:sp>
      <p:sp>
        <p:nvSpPr>
          <p:cNvPr id="469" name="Google Shape;469;p8:notes"/>
          <p:cNvSpPr txBox="1">
            <a:spLocks noGrp="1"/>
          </p:cNvSpPr>
          <p:nvPr>
            <p:ph type="sldNum" idx="12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2238" y="744538"/>
            <a:ext cx="661828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/>
              <a:t>В соответствии с Порядком проведения всероссийской олимпиады школьников, утвержденным приказом Министерства просвещения Российской Федерации от 27 ноября 2020 года № 678, муниципальный этап всероссийской олимпиады школьников в Ставропольском крае в 2021/22 учебном году проводился по 24 предметам в период с 22 ноября по 14 декабря 2021 года во всех 33 муниципальных и городских округах Ставропольского края. 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 результатам </a:t>
            </a:r>
            <a:r>
              <a:rPr lang="ru-RU" sz="1600" dirty="0" smtClean="0"/>
              <a:t>муниципального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этапа олимпиады сформирован рейтинг по каждому классу и общеобразовательному предмету, определены победители и призеры </a:t>
            </a:r>
            <a:r>
              <a:rPr lang="ru-RU" sz="1600" dirty="0" smtClean="0"/>
              <a:t>муниципального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этапа олимпиады</a:t>
            </a:r>
            <a:r>
              <a:rPr lang="ru-RU" sz="1600" dirty="0" smtClean="0"/>
              <a:t>. 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региональной базе данных на портале зарегистрировано </a:t>
            </a:r>
            <a:r>
              <a:rPr lang="ru-RU" sz="1600" dirty="0" smtClean="0"/>
              <a:t>более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600" dirty="0" smtClean="0"/>
              <a:t>31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тысячи участников - обучающихся </a:t>
            </a:r>
            <a:r>
              <a:rPr lang="ru-RU" sz="1600" dirty="0" smtClean="0"/>
              <a:t>7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-11 классов. Около 6 тысяч победителей и призеров.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1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8" name="Google Shape;348;p10:notes"/>
          <p:cNvSpPr txBox="1">
            <a:spLocks noGrp="1"/>
          </p:cNvSpPr>
          <p:nvPr>
            <p:ph type="body" idx="1"/>
          </p:nvPr>
        </p:nvSpPr>
        <p:spPr>
          <a:xfrm>
            <a:off x="685801" y="4715157"/>
            <a:ext cx="548640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11 января по 25 февраля 2022 года в крае пройдет региональный этап всероссийской олимпиады школьников по 24 общеобразовательным предметам.   </a:t>
            </a:r>
            <a:endParaRPr dirty="0"/>
          </a:p>
          <a:p>
            <a:pPr marL="0" lvl="0" indent="460738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349" name="Google Shape;349;p10:notes"/>
          <p:cNvSpPr txBox="1">
            <a:spLocks noGrp="1"/>
          </p:cNvSpPr>
          <p:nvPr>
            <p:ph type="sldNum" idx="12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3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3" name="Google Shape;363;p11:notes"/>
          <p:cNvSpPr txBox="1">
            <a:spLocks noGrp="1"/>
          </p:cNvSpPr>
          <p:nvPr>
            <p:ph type="body" idx="1"/>
          </p:nvPr>
        </p:nvSpPr>
        <p:spPr>
          <a:xfrm>
            <a:off x="685801" y="4715157"/>
            <a:ext cx="548640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60738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364" name="Google Shape;364;p11:notes"/>
          <p:cNvSpPr txBox="1">
            <a:spLocks noGrp="1"/>
          </p:cNvSpPr>
          <p:nvPr>
            <p:ph type="sldNum" idx="12"/>
          </p:nvPr>
        </p:nvSpPr>
        <p:spPr>
          <a:xfrm>
            <a:off x="3884618" y="9428587"/>
            <a:ext cx="297180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4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2238" y="744538"/>
            <a:ext cx="6618287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457172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1080086ee53_1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8" name="Google Shape;378;g1080086ee53_1_141:notes"/>
          <p:cNvSpPr txBox="1">
            <a:spLocks noGrp="1"/>
          </p:cNvSpPr>
          <p:nvPr>
            <p:ph type="body" idx="1"/>
          </p:nvPr>
        </p:nvSpPr>
        <p:spPr>
          <a:xfrm>
            <a:off x="685800" y="4715156"/>
            <a:ext cx="5486360" cy="446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172" algn="just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379" name="Google Shape;379;g1080086ee53_1_141:notes"/>
          <p:cNvSpPr txBox="1">
            <a:spLocks noGrp="1"/>
          </p:cNvSpPr>
          <p:nvPr>
            <p:ph type="sldNum" idx="12"/>
          </p:nvPr>
        </p:nvSpPr>
        <p:spPr>
          <a:xfrm>
            <a:off x="3884617" y="9428586"/>
            <a:ext cx="2971841" cy="49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1080086ee5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0" name="Google Shape;390;g1080086ee53_1_0:notes"/>
          <p:cNvSpPr txBox="1">
            <a:spLocks noGrp="1"/>
          </p:cNvSpPr>
          <p:nvPr>
            <p:ph type="body" idx="1"/>
          </p:nvPr>
        </p:nvSpPr>
        <p:spPr>
          <a:xfrm>
            <a:off x="685800" y="4715163"/>
            <a:ext cx="5486360" cy="446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1080086ee53_1_0:notes"/>
          <p:cNvSpPr txBox="1">
            <a:spLocks noGrp="1"/>
          </p:cNvSpPr>
          <p:nvPr>
            <p:ph type="sldNum" idx="12"/>
          </p:nvPr>
        </p:nvSpPr>
        <p:spPr>
          <a:xfrm>
            <a:off x="3884618" y="9428598"/>
            <a:ext cx="2971841" cy="49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7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080086ee53_1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8" name="Google Shape;408;g1080086ee53_1_97:notes"/>
          <p:cNvSpPr txBox="1">
            <a:spLocks noGrp="1"/>
          </p:cNvSpPr>
          <p:nvPr>
            <p:ph type="body" idx="1"/>
          </p:nvPr>
        </p:nvSpPr>
        <p:spPr>
          <a:xfrm>
            <a:off x="685800" y="4715163"/>
            <a:ext cx="5486360" cy="446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g1080086ee53_1_97:notes"/>
          <p:cNvSpPr txBox="1">
            <a:spLocks noGrp="1"/>
          </p:cNvSpPr>
          <p:nvPr>
            <p:ph type="sldNum" idx="12"/>
          </p:nvPr>
        </p:nvSpPr>
        <p:spPr>
          <a:xfrm>
            <a:off x="3884618" y="9428598"/>
            <a:ext cx="2971841" cy="49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8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1080086ee53_1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4538"/>
            <a:ext cx="661828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4" name="Google Shape;424;g1080086ee53_1_159:notes"/>
          <p:cNvSpPr txBox="1">
            <a:spLocks noGrp="1"/>
          </p:cNvSpPr>
          <p:nvPr>
            <p:ph type="body" idx="1"/>
          </p:nvPr>
        </p:nvSpPr>
        <p:spPr>
          <a:xfrm>
            <a:off x="685800" y="4715156"/>
            <a:ext cx="5486360" cy="446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172" algn="just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425" name="Google Shape;425;g1080086ee53_1_159:notes"/>
          <p:cNvSpPr txBox="1">
            <a:spLocks noGrp="1"/>
          </p:cNvSpPr>
          <p:nvPr>
            <p:ph type="sldNum" idx="12"/>
          </p:nvPr>
        </p:nvSpPr>
        <p:spPr>
          <a:xfrm>
            <a:off x="3884617" y="9428586"/>
            <a:ext cx="2971841" cy="49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282" y="2130577"/>
            <a:ext cx="10361851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>
            <a:spLocks noGrp="1"/>
          </p:cNvSpPr>
          <p:nvPr>
            <p:ph type="pic" idx="2"/>
          </p:nvPr>
        </p:nvSpPr>
        <p:spPr>
          <a:xfrm>
            <a:off x="2389408" y="612775"/>
            <a:ext cx="7314248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2389408" y="5367338"/>
            <a:ext cx="7314248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3832225" y="-1622501"/>
            <a:ext cx="4525963" cy="10971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ctrTitle"/>
          </p:nvPr>
        </p:nvSpPr>
        <p:spPr>
          <a:xfrm>
            <a:off x="914282" y="2130695"/>
            <a:ext cx="10361851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Заголовок и объект">
    <p:bg>
      <p:bgPr>
        <a:gradFill>
          <a:gsLst>
            <a:gs pos="0">
              <a:srgbClr val="EAF1DD"/>
            </a:gs>
            <a:gs pos="75000">
              <a:srgbClr val="FDE9D8"/>
            </a:gs>
            <a:gs pos="100000">
              <a:srgbClr val="DAEEF3"/>
            </a:gs>
          </a:gsLst>
          <a:lin ang="5400000" scaled="0"/>
        </a:gra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962960" y="4407170"/>
            <a:ext cx="10361851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1"/>
          </p:nvPr>
        </p:nvSpPr>
        <p:spPr>
          <a:xfrm>
            <a:off x="609522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2"/>
          </p:nvPr>
        </p:nvSpPr>
        <p:spPr>
          <a:xfrm>
            <a:off x="6196796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2"/>
          </p:nvPr>
        </p:nvSpPr>
        <p:spPr>
          <a:xfrm>
            <a:off x="609521" y="2174875"/>
            <a:ext cx="538621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3"/>
          </p:nvPr>
        </p:nvSpPr>
        <p:spPr>
          <a:xfrm>
            <a:off x="6192562" y="1535113"/>
            <a:ext cx="538833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4"/>
          </p:nvPr>
        </p:nvSpPr>
        <p:spPr>
          <a:xfrm>
            <a:off x="6192562" y="2174875"/>
            <a:ext cx="53883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Заголовок и объект">
    <p:bg>
      <p:bgPr>
        <a:gradFill>
          <a:gsLst>
            <a:gs pos="0">
              <a:srgbClr val="EAF1DD"/>
            </a:gs>
            <a:gs pos="75000">
              <a:srgbClr val="FDE9D8"/>
            </a:gs>
            <a:gs pos="100000">
              <a:srgbClr val="DAEEF3"/>
            </a:gs>
          </a:gsLst>
          <a:lin ang="54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body" idx="1"/>
          </p:nvPr>
        </p:nvSpPr>
        <p:spPr>
          <a:xfrm>
            <a:off x="4766114" y="273052"/>
            <a:ext cx="681477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body" idx="2"/>
          </p:nvPr>
        </p:nvSpPr>
        <p:spPr>
          <a:xfrm>
            <a:off x="609525" y="1435102"/>
            <a:ext cx="4010562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3"/>
          <p:cNvSpPr>
            <a:spLocks noGrp="1"/>
          </p:cNvSpPr>
          <p:nvPr>
            <p:ph type="pic" idx="2"/>
          </p:nvPr>
        </p:nvSpPr>
        <p:spPr>
          <a:xfrm>
            <a:off x="2389408" y="612775"/>
            <a:ext cx="7314248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1" name="Google Shape;141;p23"/>
          <p:cNvSpPr txBox="1">
            <a:spLocks noGrp="1"/>
          </p:cNvSpPr>
          <p:nvPr>
            <p:ph type="body" idx="1"/>
          </p:nvPr>
        </p:nvSpPr>
        <p:spPr>
          <a:xfrm>
            <a:off x="2389408" y="5367338"/>
            <a:ext cx="7314248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2" name="Google Shape;142;p23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3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4"/>
          <p:cNvSpPr txBox="1">
            <a:spLocks noGrp="1"/>
          </p:cNvSpPr>
          <p:nvPr>
            <p:ph type="body" idx="1"/>
          </p:nvPr>
        </p:nvSpPr>
        <p:spPr>
          <a:xfrm rot="5400000">
            <a:off x="3832225" y="-1622501"/>
            <a:ext cx="4525963" cy="10971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24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4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ctrTitle"/>
          </p:nvPr>
        </p:nvSpPr>
        <p:spPr>
          <a:xfrm>
            <a:off x="914282" y="2130675"/>
            <a:ext cx="10361851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6"/>
          <p:cNvSpPr txBox="1"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26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6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6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Заголовок и объект">
    <p:bg>
      <p:bgPr>
        <a:gradFill>
          <a:gsLst>
            <a:gs pos="0">
              <a:srgbClr val="EAF1DD"/>
            </a:gs>
            <a:gs pos="75000">
              <a:srgbClr val="FDE9D8"/>
            </a:gs>
            <a:gs pos="100000">
              <a:srgbClr val="DAEEF3"/>
            </a:gs>
          </a:gsLst>
          <a:lin ang="5400000" scaled="0"/>
        </a:gra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27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8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8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>
            <a:spLocks noGrp="1"/>
          </p:cNvSpPr>
          <p:nvPr>
            <p:ph type="title"/>
          </p:nvPr>
        </p:nvSpPr>
        <p:spPr>
          <a:xfrm>
            <a:off x="962960" y="4407150"/>
            <a:ext cx="10361851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9"/>
          <p:cNvSpPr txBox="1"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4" name="Google Shape;174;p29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9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9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30"/>
          <p:cNvSpPr txBox="1">
            <a:spLocks noGrp="1"/>
          </p:cNvSpPr>
          <p:nvPr>
            <p:ph type="body" idx="1"/>
          </p:nvPr>
        </p:nvSpPr>
        <p:spPr>
          <a:xfrm>
            <a:off x="609522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80" name="Google Shape;180;p30"/>
          <p:cNvSpPr txBox="1">
            <a:spLocks noGrp="1"/>
          </p:cNvSpPr>
          <p:nvPr>
            <p:ph type="body" idx="2"/>
          </p:nvPr>
        </p:nvSpPr>
        <p:spPr>
          <a:xfrm>
            <a:off x="6196796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81" name="Google Shape;181;p30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0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1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1"/>
          <p:cNvSpPr txBox="1"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7" name="Google Shape;187;p31"/>
          <p:cNvSpPr txBox="1">
            <a:spLocks noGrp="1"/>
          </p:cNvSpPr>
          <p:nvPr>
            <p:ph type="body" idx="2"/>
          </p:nvPr>
        </p:nvSpPr>
        <p:spPr>
          <a:xfrm>
            <a:off x="609521" y="2174875"/>
            <a:ext cx="538621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88" name="Google Shape;188;p31"/>
          <p:cNvSpPr txBox="1">
            <a:spLocks noGrp="1"/>
          </p:cNvSpPr>
          <p:nvPr>
            <p:ph type="body" idx="3"/>
          </p:nvPr>
        </p:nvSpPr>
        <p:spPr>
          <a:xfrm>
            <a:off x="6192562" y="1535113"/>
            <a:ext cx="538833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9" name="Google Shape;189;p31"/>
          <p:cNvSpPr txBox="1">
            <a:spLocks noGrp="1"/>
          </p:cNvSpPr>
          <p:nvPr>
            <p:ph type="body" idx="4"/>
          </p:nvPr>
        </p:nvSpPr>
        <p:spPr>
          <a:xfrm>
            <a:off x="6192562" y="2174875"/>
            <a:ext cx="53883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90" name="Google Shape;190;p31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1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2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2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32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3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3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 txBox="1"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34"/>
          <p:cNvSpPr txBox="1">
            <a:spLocks noGrp="1"/>
          </p:cNvSpPr>
          <p:nvPr>
            <p:ph type="body" idx="1"/>
          </p:nvPr>
        </p:nvSpPr>
        <p:spPr>
          <a:xfrm>
            <a:off x="4766114" y="273052"/>
            <a:ext cx="681477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05" name="Google Shape;205;p34"/>
          <p:cNvSpPr txBox="1">
            <a:spLocks noGrp="1"/>
          </p:cNvSpPr>
          <p:nvPr>
            <p:ph type="body" idx="2"/>
          </p:nvPr>
        </p:nvSpPr>
        <p:spPr>
          <a:xfrm>
            <a:off x="609525" y="1435102"/>
            <a:ext cx="4010562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06" name="Google Shape;206;p34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34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34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 txBox="1"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5"/>
          <p:cNvSpPr>
            <a:spLocks noGrp="1"/>
          </p:cNvSpPr>
          <p:nvPr>
            <p:ph type="pic" idx="2"/>
          </p:nvPr>
        </p:nvSpPr>
        <p:spPr>
          <a:xfrm>
            <a:off x="2389408" y="612775"/>
            <a:ext cx="7314248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12" name="Google Shape;212;p35"/>
          <p:cNvSpPr txBox="1">
            <a:spLocks noGrp="1"/>
          </p:cNvSpPr>
          <p:nvPr>
            <p:ph type="body" idx="1"/>
          </p:nvPr>
        </p:nvSpPr>
        <p:spPr>
          <a:xfrm>
            <a:off x="2389408" y="5367338"/>
            <a:ext cx="7314248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13" name="Google Shape;213;p35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35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35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6"/>
          <p:cNvSpPr txBox="1">
            <a:spLocks noGrp="1"/>
          </p:cNvSpPr>
          <p:nvPr>
            <p:ph type="body" idx="1"/>
          </p:nvPr>
        </p:nvSpPr>
        <p:spPr>
          <a:xfrm rot="5400000">
            <a:off x="3832225" y="-1622501"/>
            <a:ext cx="4525963" cy="10971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9" name="Google Shape;219;p36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36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36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8"/>
          <p:cNvSpPr txBox="1">
            <a:spLocks noGrp="1"/>
          </p:cNvSpPr>
          <p:nvPr>
            <p:ph type="ctrTitle"/>
          </p:nvPr>
        </p:nvSpPr>
        <p:spPr>
          <a:xfrm>
            <a:off x="914282" y="2130579"/>
            <a:ext cx="10361851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38"/>
          <p:cNvSpPr txBox="1"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38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38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38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Заголовок и объект">
    <p:bg>
      <p:bgPr>
        <a:gradFill>
          <a:gsLst>
            <a:gs pos="0">
              <a:srgbClr val="EAF1DD"/>
            </a:gs>
            <a:gs pos="75000">
              <a:srgbClr val="FDE9D8"/>
            </a:gs>
            <a:gs pos="100000">
              <a:srgbClr val="DAEEF3"/>
            </a:gs>
          </a:gsLst>
          <a:lin ang="5400000" scaled="0"/>
        </a:gra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9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6" name="Google Shape;236;p39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40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40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40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1"/>
          <p:cNvSpPr txBox="1">
            <a:spLocks noGrp="1"/>
          </p:cNvSpPr>
          <p:nvPr>
            <p:ph type="title"/>
          </p:nvPr>
        </p:nvSpPr>
        <p:spPr>
          <a:xfrm>
            <a:off x="962960" y="4407054"/>
            <a:ext cx="10361851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41"/>
          <p:cNvSpPr txBox="1"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5" name="Google Shape;245;p41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41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41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2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42"/>
          <p:cNvSpPr txBox="1">
            <a:spLocks noGrp="1"/>
          </p:cNvSpPr>
          <p:nvPr>
            <p:ph type="body" idx="1"/>
          </p:nvPr>
        </p:nvSpPr>
        <p:spPr>
          <a:xfrm>
            <a:off x="609522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51" name="Google Shape;251;p42"/>
          <p:cNvSpPr txBox="1">
            <a:spLocks noGrp="1"/>
          </p:cNvSpPr>
          <p:nvPr>
            <p:ph type="body" idx="2"/>
          </p:nvPr>
        </p:nvSpPr>
        <p:spPr>
          <a:xfrm>
            <a:off x="6196796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52" name="Google Shape;252;p42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42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42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3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43"/>
          <p:cNvSpPr txBox="1"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58" name="Google Shape;258;p43"/>
          <p:cNvSpPr txBox="1">
            <a:spLocks noGrp="1"/>
          </p:cNvSpPr>
          <p:nvPr>
            <p:ph type="body" idx="2"/>
          </p:nvPr>
        </p:nvSpPr>
        <p:spPr>
          <a:xfrm>
            <a:off x="609521" y="2174875"/>
            <a:ext cx="538621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59" name="Google Shape;259;p43"/>
          <p:cNvSpPr txBox="1">
            <a:spLocks noGrp="1"/>
          </p:cNvSpPr>
          <p:nvPr>
            <p:ph type="body" idx="3"/>
          </p:nvPr>
        </p:nvSpPr>
        <p:spPr>
          <a:xfrm>
            <a:off x="6192562" y="1535113"/>
            <a:ext cx="538833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0" name="Google Shape;260;p43"/>
          <p:cNvSpPr txBox="1">
            <a:spLocks noGrp="1"/>
          </p:cNvSpPr>
          <p:nvPr>
            <p:ph type="body" idx="4"/>
          </p:nvPr>
        </p:nvSpPr>
        <p:spPr>
          <a:xfrm>
            <a:off x="6192562" y="2174875"/>
            <a:ext cx="53883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61" name="Google Shape;261;p43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43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43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962960" y="4407052"/>
            <a:ext cx="10361851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4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44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44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44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5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45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45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6"/>
          <p:cNvSpPr txBox="1"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46"/>
          <p:cNvSpPr txBox="1">
            <a:spLocks noGrp="1"/>
          </p:cNvSpPr>
          <p:nvPr>
            <p:ph type="body" idx="1"/>
          </p:nvPr>
        </p:nvSpPr>
        <p:spPr>
          <a:xfrm>
            <a:off x="4766114" y="273052"/>
            <a:ext cx="681477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76" name="Google Shape;276;p46"/>
          <p:cNvSpPr txBox="1">
            <a:spLocks noGrp="1"/>
          </p:cNvSpPr>
          <p:nvPr>
            <p:ph type="body" idx="2"/>
          </p:nvPr>
        </p:nvSpPr>
        <p:spPr>
          <a:xfrm>
            <a:off x="609525" y="1435102"/>
            <a:ext cx="4010562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77" name="Google Shape;277;p46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46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46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7"/>
          <p:cNvSpPr txBox="1"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47"/>
          <p:cNvSpPr>
            <a:spLocks noGrp="1"/>
          </p:cNvSpPr>
          <p:nvPr>
            <p:ph type="pic" idx="2"/>
          </p:nvPr>
        </p:nvSpPr>
        <p:spPr>
          <a:xfrm>
            <a:off x="2389408" y="612775"/>
            <a:ext cx="7314248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83" name="Google Shape;283;p47"/>
          <p:cNvSpPr txBox="1">
            <a:spLocks noGrp="1"/>
          </p:cNvSpPr>
          <p:nvPr>
            <p:ph type="body" idx="1"/>
          </p:nvPr>
        </p:nvSpPr>
        <p:spPr>
          <a:xfrm>
            <a:off x="2389408" y="5367338"/>
            <a:ext cx="7314248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84" name="Google Shape;284;p47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47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47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8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48"/>
          <p:cNvSpPr txBox="1">
            <a:spLocks noGrp="1"/>
          </p:cNvSpPr>
          <p:nvPr>
            <p:ph type="body" idx="1"/>
          </p:nvPr>
        </p:nvSpPr>
        <p:spPr>
          <a:xfrm rot="5400000">
            <a:off x="3832225" y="-1622501"/>
            <a:ext cx="4525963" cy="10971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0" name="Google Shape;290;p48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48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48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609522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6196796" y="1600204"/>
            <a:ext cx="53840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609521" y="2174875"/>
            <a:ext cx="538621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3"/>
          </p:nvPr>
        </p:nvSpPr>
        <p:spPr>
          <a:xfrm>
            <a:off x="6192562" y="1535113"/>
            <a:ext cx="538833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4"/>
          </p:nvPr>
        </p:nvSpPr>
        <p:spPr>
          <a:xfrm>
            <a:off x="6192562" y="2174875"/>
            <a:ext cx="53883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4766114" y="273052"/>
            <a:ext cx="681477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609525" y="1435102"/>
            <a:ext cx="4010562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25"/>
          <p:cNvSpPr txBox="1">
            <a:spLocks noGrp="1"/>
          </p:cNvSpPr>
          <p:nvPr>
            <p:ph type="dt" idx="10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25"/>
          <p:cNvSpPr txBox="1">
            <a:spLocks noGrp="1"/>
          </p:cNvSpPr>
          <p:nvPr>
            <p:ph type="ftr" idx="11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Google Shape;156;p25"/>
          <p:cNvSpPr txBox="1">
            <a:spLocks noGrp="1"/>
          </p:cNvSpPr>
          <p:nvPr>
            <p:ph type="sldNum" idx="12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7"/>
          <p:cNvSpPr txBox="1"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4" name="Google Shape;224;p37"/>
          <p:cNvSpPr txBox="1"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5" name="Google Shape;225;p37"/>
          <p:cNvSpPr txBox="1">
            <a:spLocks noGrp="1"/>
          </p:cNvSpPr>
          <p:nvPr>
            <p:ph type="dt" idx="10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6" name="Google Shape;226;p37"/>
          <p:cNvSpPr txBox="1">
            <a:spLocks noGrp="1"/>
          </p:cNvSpPr>
          <p:nvPr>
            <p:ph type="ftr" idx="11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7" name="Google Shape;227;p37"/>
          <p:cNvSpPr txBox="1">
            <a:spLocks noGrp="1"/>
          </p:cNvSpPr>
          <p:nvPr>
            <p:ph type="sldNum" idx="12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olymp.ncfu.ru/" TargetMode="External"/><Relationship Id="rId4" Type="http://schemas.openxmlformats.org/officeDocument/2006/relationships/hyperlink" Target="http://www.stavminobr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9"/>
          <p:cNvSpPr/>
          <p:nvPr/>
        </p:nvSpPr>
        <p:spPr>
          <a:xfrm>
            <a:off x="1054646" y="1946734"/>
            <a:ext cx="10657184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ru-RU" sz="2800" b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 итогах проведения </a:t>
            </a:r>
            <a:br>
              <a:rPr lang="ru-RU" sz="2800" b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2800" b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этапа всероссийской олимпиады школьников в 2021/22 учебном </a:t>
            </a:r>
            <a:r>
              <a:rPr lang="ru-RU" sz="2800" b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году  подготовке к проведению регионального этапа всероссийской олимпиады школьников </a:t>
            </a:r>
            <a:r>
              <a:rPr lang="ru-RU" sz="2800" b="1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2021/2022 </a:t>
            </a:r>
            <a:r>
              <a:rPr lang="ru-RU" sz="2800" b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учебном году</a:t>
            </a:r>
            <a:endParaRPr lang="ru-RU" sz="2800" b="1" dirty="0">
              <a:solidFill>
                <a:srgbClr val="00206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9" name="Google Shape;299;p49"/>
          <p:cNvGrpSpPr/>
          <p:nvPr/>
        </p:nvGrpSpPr>
        <p:grpSpPr>
          <a:xfrm>
            <a:off x="8390125" y="2351348"/>
            <a:ext cx="5051125" cy="5919089"/>
            <a:chOff x="10625419" y="-1298940"/>
            <a:chExt cx="5051124" cy="5064135"/>
          </a:xfrm>
        </p:grpSpPr>
        <p:sp>
          <p:nvSpPr>
            <p:cNvPr id="300" name="Google Shape;300;p49"/>
            <p:cNvSpPr/>
            <p:nvPr/>
          </p:nvSpPr>
          <p:spPr>
            <a:xfrm rot="-2887229" flipH="1">
              <a:off x="11317933" y="-515420"/>
              <a:ext cx="3666095" cy="3497094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00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1" name="Google Shape;301;p49"/>
            <p:cNvSpPr/>
            <p:nvPr/>
          </p:nvSpPr>
          <p:spPr>
            <a:xfrm>
              <a:off x="11354934" y="927783"/>
              <a:ext cx="3755643" cy="6714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2" name="Google Shape;302;p49"/>
          <p:cNvGrpSpPr/>
          <p:nvPr/>
        </p:nvGrpSpPr>
        <p:grpSpPr>
          <a:xfrm>
            <a:off x="-97400" y="26420"/>
            <a:ext cx="2630618" cy="1619558"/>
            <a:chOff x="-26634" y="26418"/>
            <a:chExt cx="1884023" cy="1159591"/>
          </a:xfrm>
        </p:grpSpPr>
        <p:pic>
          <p:nvPicPr>
            <p:cNvPr id="303" name="Google Shape;303;p49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40593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304" name="Google Shape;304;p49"/>
            <p:cNvSpPr/>
            <p:nvPr/>
          </p:nvSpPr>
          <p:spPr>
            <a:xfrm>
              <a:off x="-26634" y="899533"/>
              <a:ext cx="1884023" cy="2864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1400" b="1" i="0" u="none" strike="noStrike" cap="none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9" name="Google Shape;439;p59"/>
          <p:cNvGrpSpPr/>
          <p:nvPr/>
        </p:nvGrpSpPr>
        <p:grpSpPr>
          <a:xfrm>
            <a:off x="80256" y="26418"/>
            <a:ext cx="1512300" cy="1130225"/>
            <a:chOff x="80211" y="26418"/>
            <a:chExt cx="1512300" cy="1130225"/>
          </a:xfrm>
        </p:grpSpPr>
        <p:pic>
          <p:nvPicPr>
            <p:cNvPr id="440" name="Google Shape;440;p59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441" name="Google Shape;441;p59"/>
            <p:cNvSpPr/>
            <p:nvPr/>
          </p:nvSpPr>
          <p:spPr>
            <a:xfrm>
              <a:off x="80211" y="884843"/>
              <a:ext cx="1512300" cy="27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800" b="1" i="0" u="none" strike="noStrike" cap="none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42" name="Google Shape;442;p59"/>
          <p:cNvGrpSpPr/>
          <p:nvPr/>
        </p:nvGrpSpPr>
        <p:grpSpPr>
          <a:xfrm>
            <a:off x="10357125" y="-300308"/>
            <a:ext cx="2285100" cy="2323800"/>
            <a:chOff x="10398972" y="25061"/>
            <a:chExt cx="2285100" cy="2323800"/>
          </a:xfrm>
        </p:grpSpPr>
        <p:sp>
          <p:nvSpPr>
            <p:cNvPr id="443" name="Google Shape;443;p59"/>
            <p:cNvSpPr/>
            <p:nvPr/>
          </p:nvSpPr>
          <p:spPr>
            <a:xfrm rot="-2887201" flipH="1">
              <a:off x="10600276" y="496298"/>
              <a:ext cx="1882492" cy="1381325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12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30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4" name="Google Shape;444;p59"/>
            <p:cNvSpPr/>
            <p:nvPr/>
          </p:nvSpPr>
          <p:spPr>
            <a:xfrm>
              <a:off x="11033643" y="997735"/>
              <a:ext cx="184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5" name="Google Shape;445;p59"/>
          <p:cNvGrpSpPr/>
          <p:nvPr/>
        </p:nvGrpSpPr>
        <p:grpSpPr>
          <a:xfrm>
            <a:off x="845725" y="1678454"/>
            <a:ext cx="10972375" cy="2613562"/>
            <a:chOff x="-50" y="-14133"/>
            <a:chExt cx="10972375" cy="2054203"/>
          </a:xfrm>
        </p:grpSpPr>
        <p:sp>
          <p:nvSpPr>
            <p:cNvPr id="446" name="Google Shape;446;p59"/>
            <p:cNvSpPr/>
            <p:nvPr/>
          </p:nvSpPr>
          <p:spPr>
            <a:xfrm>
              <a:off x="-50" y="75898"/>
              <a:ext cx="10947600" cy="985500"/>
            </a:xfrm>
            <a:prstGeom prst="roundRect">
              <a:avLst>
                <a:gd name="adj" fmla="val 16667"/>
              </a:avLst>
            </a:prstGeom>
            <a:solidFill>
              <a:srgbClr val="31859B"/>
            </a:solidFill>
            <a:ln>
              <a:noFill/>
            </a:ln>
            <a:effectLst>
              <a:outerShdw blurRad="190500" dist="228600" dir="2700000" algn="ctr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59"/>
            <p:cNvSpPr txBox="1"/>
            <p:nvPr/>
          </p:nvSpPr>
          <p:spPr>
            <a:xfrm>
              <a:off x="24725" y="-14133"/>
              <a:ext cx="10782600" cy="13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500" b="1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для кодирования (обезличивания) и декодирования работ оргкомитетом создается шифровальная комиссия в количестве не менее двух человек на каждый класс (параллель) и </a:t>
              </a:r>
              <a:r>
                <a:rPr lang="ru-RU" sz="2500" b="1" smtClean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назначается председатель</a:t>
              </a:r>
              <a:endParaRPr sz="25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59"/>
            <p:cNvSpPr/>
            <p:nvPr/>
          </p:nvSpPr>
          <p:spPr>
            <a:xfrm>
              <a:off x="24725" y="1187470"/>
              <a:ext cx="10947600" cy="852600"/>
            </a:xfrm>
            <a:prstGeom prst="roundRect">
              <a:avLst>
                <a:gd name="adj" fmla="val 16667"/>
              </a:avLst>
            </a:prstGeom>
            <a:solidFill>
              <a:srgbClr val="31859B"/>
            </a:solidFill>
            <a:ln>
              <a:noFill/>
            </a:ln>
            <a:effectLst>
              <a:outerShdw blurRad="190500" dist="228600" dir="2700000" algn="ctr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59"/>
            <p:cNvSpPr txBox="1"/>
            <p:nvPr/>
          </p:nvSpPr>
          <p:spPr>
            <a:xfrm>
              <a:off x="82450" y="1187466"/>
              <a:ext cx="10782600" cy="8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5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титульные листы и бланки (листы) ответов участников кодируются членами шифровальной комиссии</a:t>
              </a:r>
              <a:endParaRPr sz="25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50" name="Google Shape;450;p59"/>
          <p:cNvSpPr/>
          <p:nvPr/>
        </p:nvSpPr>
        <p:spPr>
          <a:xfrm>
            <a:off x="10772825" y="656975"/>
            <a:ext cx="135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РЭ ВсОШ</a:t>
            </a: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1" name="Google Shape;451;p59"/>
          <p:cNvSpPr/>
          <p:nvPr/>
        </p:nvSpPr>
        <p:spPr>
          <a:xfrm>
            <a:off x="1629938" y="476825"/>
            <a:ext cx="8689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Процедура кодирования (обезличивания) и декодирования выполненных олимпиадных заданий</a:t>
            </a:r>
            <a:endParaRPr sz="2400" b="1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2" name="Google Shape;452;p59"/>
          <p:cNvSpPr/>
          <p:nvPr/>
        </p:nvSpPr>
        <p:spPr>
          <a:xfrm>
            <a:off x="858100" y="4444452"/>
            <a:ext cx="10947600" cy="1441800"/>
          </a:xfrm>
          <a:prstGeom prst="roundRect">
            <a:avLst>
              <a:gd name="adj" fmla="val 16667"/>
            </a:avLst>
          </a:prstGeom>
          <a:solidFill>
            <a:srgbClr val="31859B"/>
          </a:solidFill>
          <a:ln>
            <a:noFill/>
          </a:ln>
          <a:effectLst>
            <a:outerShdw blurRad="190500" dist="228600" dir="2700000" algn="ctr" rotWithShape="0">
              <a:srgbClr val="000000">
                <a:alpha val="298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5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целях обеспечения прав участников олимпиады на объективное оценивание и повышения прозрачности и объективности результатов олимпиады члены жюри проверяют сканированные копии обезличенных олимпиадных работ</a:t>
            </a:r>
            <a:endParaRPr sz="25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3" name="Google Shape;453;p59"/>
          <p:cNvSpPr txBox="1"/>
          <p:nvPr/>
        </p:nvSpPr>
        <p:spPr>
          <a:xfrm>
            <a:off x="858088" y="5886250"/>
            <a:ext cx="109476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Передача обезличенных копий бланков (листов) ответов </a:t>
            </a:r>
            <a:r>
              <a:rPr lang="ru-RU" sz="15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фиксируется представителями оргкомитета или координатором на площадке </a:t>
            </a:r>
            <a:r>
              <a:rPr lang="ru-RU" sz="15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акте приема-передачи. </a:t>
            </a:r>
            <a:endParaRPr sz="1500" b="1" dirty="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" name="Google Shape;471;p61"/>
          <p:cNvGrpSpPr/>
          <p:nvPr/>
        </p:nvGrpSpPr>
        <p:grpSpPr>
          <a:xfrm>
            <a:off x="80309" y="26418"/>
            <a:ext cx="1512167" cy="1130294"/>
            <a:chOff x="80211" y="26418"/>
            <a:chExt cx="1512167" cy="1130294"/>
          </a:xfrm>
        </p:grpSpPr>
        <p:pic>
          <p:nvPicPr>
            <p:cNvPr id="472" name="Google Shape;472;p61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473" name="Google Shape;473;p61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800" b="1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74" name="Google Shape;474;p61"/>
          <p:cNvGrpSpPr/>
          <p:nvPr/>
        </p:nvGrpSpPr>
        <p:grpSpPr>
          <a:xfrm>
            <a:off x="10357274" y="-300308"/>
            <a:ext cx="2285245" cy="2323819"/>
            <a:chOff x="10398971" y="25061"/>
            <a:chExt cx="2285244" cy="2323819"/>
          </a:xfrm>
        </p:grpSpPr>
        <p:sp>
          <p:nvSpPr>
            <p:cNvPr id="475" name="Google Shape;475;p61"/>
            <p:cNvSpPr/>
            <p:nvPr/>
          </p:nvSpPr>
          <p:spPr>
            <a:xfrm rot="-2887229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00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6" name="Google Shape;476;p61"/>
            <p:cNvSpPr/>
            <p:nvPr/>
          </p:nvSpPr>
          <p:spPr>
            <a:xfrm>
              <a:off x="10889431" y="997735"/>
              <a:ext cx="1576013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РЭ ВсОШ</a:t>
              </a:r>
              <a:endPara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7" name="Google Shape;477;p61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Всероссийская олимпиада школьников – региональный этап</a:t>
            </a:r>
            <a:endParaRPr sz="2400" b="1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8" name="Google Shape;478;p61"/>
          <p:cNvSpPr/>
          <p:nvPr/>
        </p:nvSpPr>
        <p:spPr>
          <a:xfrm>
            <a:off x="1388158" y="1459769"/>
            <a:ext cx="9695815" cy="692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Информационное сопровождение регионального этапа всероссийской олимпиады школьников</a:t>
            </a:r>
            <a:endParaRPr sz="2800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9" name="Google Shape;479;p61"/>
          <p:cNvSpPr/>
          <p:nvPr/>
        </p:nvSpPr>
        <p:spPr>
          <a:xfrm>
            <a:off x="836391" y="2690336"/>
            <a:ext cx="10799350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/>
              <a:buChar char="•"/>
            </a:pPr>
            <a:r>
              <a:rPr lang="ru-RU" sz="32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сайт министерства образования Ставропольского края (</a:t>
            </a:r>
            <a:r>
              <a:rPr lang="ru-RU" sz="3200" b="1" u="sng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http://www.stavminobr.ru/</a:t>
            </a:r>
            <a:r>
              <a:rPr lang="ru-RU" sz="32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>
              <a:solidFill>
                <a:srgbClr val="205867"/>
              </a:solidFill>
            </a:endParaRPr>
          </a:p>
          <a:p>
            <a:pPr marL="342900" marR="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/>
              <a:buChar char="•"/>
            </a:pPr>
            <a:r>
              <a:rPr lang="ru-RU" sz="32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портал  олимпиад ФГАОУ ВО СКФУ </a:t>
            </a:r>
            <a:r>
              <a:rPr lang="ru-RU" sz="3200" b="1" u="sng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http://olymp.ncfu.ru</a:t>
            </a:r>
            <a:r>
              <a:rPr lang="ru-RU" sz="1800" b="1" u="sng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/</a:t>
            </a:r>
            <a:endParaRPr sz="1800" b="1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90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918921" y="611081"/>
            <a:ext cx="8110239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Число участников муниципального этапа ВсОШ 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559919"/>
              </p:ext>
            </p:extLst>
          </p:nvPr>
        </p:nvGraphicFramePr>
        <p:xfrm>
          <a:off x="0" y="1457400"/>
          <a:ext cx="1123324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10828448" y="-35680"/>
            <a:ext cx="1840441" cy="1882510"/>
            <a:chOff x="10850878" y="245716"/>
            <a:chExt cx="1840441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89448" y="997735"/>
              <a:ext cx="180187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МЭ ВсОШ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09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" name="Google Shape;351;p53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352" name="Google Shape;352;p53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353" name="Google Shape;353;p5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800" b="1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54" name="Google Shape;354;p53"/>
          <p:cNvSpPr/>
          <p:nvPr/>
        </p:nvSpPr>
        <p:spPr>
          <a:xfrm>
            <a:off x="1598276" y="420612"/>
            <a:ext cx="8961426" cy="60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Всероссийская олимпиада школьников – региональный </a:t>
            </a:r>
            <a:r>
              <a:rPr lang="ru-RU" sz="2400" b="1" dirty="0" smtClean="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этап</a:t>
            </a:r>
            <a:endParaRPr sz="2400" b="1" dirty="0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55" name="Google Shape;355;p53"/>
          <p:cNvGrpSpPr/>
          <p:nvPr/>
        </p:nvGrpSpPr>
        <p:grpSpPr>
          <a:xfrm>
            <a:off x="10357124" y="-300308"/>
            <a:ext cx="2285244" cy="2323819"/>
            <a:chOff x="10398971" y="25061"/>
            <a:chExt cx="2285244" cy="2323819"/>
          </a:xfrm>
        </p:grpSpPr>
        <p:sp>
          <p:nvSpPr>
            <p:cNvPr id="356" name="Google Shape;356;p53"/>
            <p:cNvSpPr/>
            <p:nvPr/>
          </p:nvSpPr>
          <p:spPr>
            <a:xfrm rot="-2887229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00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7" name="Google Shape;357;p53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358" name="Google Shape;358;p53"/>
          <p:cNvGraphicFramePr/>
          <p:nvPr>
            <p:extLst>
              <p:ext uri="{D42A27DB-BD31-4B8C-83A1-F6EECF244321}">
                <p14:modId xmlns:p14="http://schemas.microsoft.com/office/powerpoint/2010/main" val="2143239418"/>
              </p:ext>
            </p:extLst>
          </p:nvPr>
        </p:nvGraphicFramePr>
        <p:xfrm>
          <a:off x="550639" y="1865021"/>
          <a:ext cx="11056700" cy="4853355"/>
        </p:xfrm>
        <a:graphic>
          <a:graphicData uri="http://schemas.openxmlformats.org/drawingml/2006/table">
            <a:tbl>
              <a:tblPr firstRow="1" bandRow="1">
                <a:noFill/>
                <a:tableStyleId>{46F9F38C-E1CA-443C-A9EC-4E6922B122AE}</a:tableStyleId>
              </a:tblPr>
              <a:tblGrid>
                <a:gridCol w="8987275"/>
                <a:gridCol w="2069425"/>
              </a:tblGrid>
              <a:tr h="51631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Общеобразовательный предмет</a:t>
                      </a:r>
                      <a:endParaRPr sz="2000" b="1" u="none" strike="noStrike" cap="none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Дата проведения</a:t>
                      </a:r>
                      <a:endParaRPr sz="2000" b="1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 anchor="ctr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 Французский язык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11,12  января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5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 Литература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 Русский язык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 Информатика</a:t>
                      </a:r>
                      <a:endParaRPr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15,17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 Химия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18,19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 ОБЖ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20,21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96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 Физика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22,24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8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8. Биология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25,27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9. Астрономия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 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10. Экономика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 января 2021 </a:t>
                      </a:r>
                      <a:endParaRPr sz="1800" b="0" u="none" strike="noStrike" cap="none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11. Искусство (мировая художественная культура)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  января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12. Обществознание</a:t>
                      </a:r>
                      <a:endParaRPr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 января, </a:t>
                      </a:r>
                      <a:b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13. Экология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2,3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36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14. Математика</a:t>
                      </a:r>
                      <a:endParaRPr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4,5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</a:tbl>
          </a:graphicData>
        </a:graphic>
      </p:graphicFrame>
      <p:sp>
        <p:nvSpPr>
          <p:cNvPr id="359" name="Google Shape;359;p53"/>
          <p:cNvSpPr/>
          <p:nvPr/>
        </p:nvSpPr>
        <p:spPr>
          <a:xfrm>
            <a:off x="1604108" y="1156712"/>
            <a:ext cx="9695815" cy="68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Министерства просвещения Российской Федерации от 29 октября 2021 г. № 754 </a:t>
            </a:r>
            <a:endParaRPr sz="1800" b="1" dirty="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«Об установлении сроков и графика проведения всероссийской олимпиады школьников»</a:t>
            </a:r>
            <a:endParaRPr sz="1800" dirty="0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53"/>
          <p:cNvSpPr/>
          <p:nvPr/>
        </p:nvSpPr>
        <p:spPr>
          <a:xfrm>
            <a:off x="10828729" y="651445"/>
            <a:ext cx="122982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РЭ ВсОШ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54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367" name="Google Shape;367;p54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368" name="Google Shape;368;p54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800" b="1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69" name="Google Shape;369;p54"/>
          <p:cNvSpPr/>
          <p:nvPr/>
        </p:nvSpPr>
        <p:spPr>
          <a:xfrm>
            <a:off x="1598276" y="610818"/>
            <a:ext cx="896142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Всероссийская олимпиада школьников – региональный этап этап</a:t>
            </a:r>
            <a:endParaRPr sz="2400" b="1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70" name="Google Shape;370;p54"/>
          <p:cNvGrpSpPr/>
          <p:nvPr/>
        </p:nvGrpSpPr>
        <p:grpSpPr>
          <a:xfrm>
            <a:off x="10357124" y="-300308"/>
            <a:ext cx="2285244" cy="2323819"/>
            <a:chOff x="10398971" y="25061"/>
            <a:chExt cx="2285244" cy="2323819"/>
          </a:xfrm>
        </p:grpSpPr>
        <p:sp>
          <p:nvSpPr>
            <p:cNvPr id="371" name="Google Shape;371;p54"/>
            <p:cNvSpPr/>
            <p:nvPr/>
          </p:nvSpPr>
          <p:spPr>
            <a:xfrm rot="-2887229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00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2" name="Google Shape;372;p54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373" name="Google Shape;373;p54"/>
          <p:cNvGraphicFramePr/>
          <p:nvPr>
            <p:extLst>
              <p:ext uri="{D42A27DB-BD31-4B8C-83A1-F6EECF244321}">
                <p14:modId xmlns:p14="http://schemas.microsoft.com/office/powerpoint/2010/main" val="3510253357"/>
              </p:ext>
            </p:extLst>
          </p:nvPr>
        </p:nvGraphicFramePr>
        <p:xfrm>
          <a:off x="694606" y="2348880"/>
          <a:ext cx="11056700" cy="3792075"/>
        </p:xfrm>
        <a:graphic>
          <a:graphicData uri="http://schemas.openxmlformats.org/drawingml/2006/table">
            <a:tbl>
              <a:tblPr firstRow="1" bandRow="1">
                <a:noFill/>
                <a:tableStyleId>{46F9F38C-E1CA-443C-A9EC-4E6922B122AE}</a:tableStyleId>
              </a:tblPr>
              <a:tblGrid>
                <a:gridCol w="8987275"/>
                <a:gridCol w="2069425"/>
              </a:tblGrid>
              <a:tr h="300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Общеобразовательный предмет</a:t>
                      </a:r>
                      <a:endParaRPr sz="2000" b="1" u="none" strike="noStrike" cap="none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Дата проведения</a:t>
                      </a:r>
                      <a:endParaRPr sz="2000" b="1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 anchor="ctr"/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15. История</a:t>
                      </a:r>
                      <a:endParaRPr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121900" marR="1219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7,8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21900" marR="121900" marT="45725" marB="45725"/>
                </a:tc>
              </a:tr>
              <a:tr h="337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16. География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360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17. Физическая культура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11,12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34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18. Право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346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19. Английский язык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15,16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20. Технология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17,18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331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21. Немецкий язык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19,21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  <a:tr h="288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22. Испанский язык</a:t>
                      </a:r>
                      <a:endParaRPr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Итальянский язык</a:t>
                      </a:r>
                      <a:endParaRPr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Китайский язык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b="0" u="none" strike="noStrike" cap="non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24,25 февраля 2021 </a:t>
                      </a:r>
                      <a:endParaRPr sz="1800" b="0" u="none" strike="noStrike" cap="non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</a:tbl>
          </a:graphicData>
        </a:graphic>
      </p:graphicFrame>
      <p:sp>
        <p:nvSpPr>
          <p:cNvPr id="374" name="Google Shape;374;p54"/>
          <p:cNvSpPr/>
          <p:nvPr/>
        </p:nvSpPr>
        <p:spPr>
          <a:xfrm>
            <a:off x="1569227" y="1454748"/>
            <a:ext cx="9695815" cy="68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2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Министерства просвещения Российской Федерации от 29 октября 2021 г. № 754 </a:t>
            </a:r>
            <a:endParaRPr sz="1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2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«Об установлении сроков и графика проведения всероссийской олимпиады школьников»</a:t>
            </a:r>
            <a:endParaRPr sz="1800">
              <a:solidFill>
                <a:srgbClr val="20586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5" name="Google Shape;375;p54"/>
          <p:cNvSpPr/>
          <p:nvPr/>
        </p:nvSpPr>
        <p:spPr>
          <a:xfrm>
            <a:off x="10828729" y="651445"/>
            <a:ext cx="122982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РЭ ВсОШ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yurova_oa.MOSK\Desktop\сош 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99" y="5812700"/>
            <a:ext cx="965552" cy="104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80309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809181" y="-79653"/>
            <a:ext cx="1614567" cy="1882510"/>
            <a:chOff x="10850878" y="245716"/>
            <a:chExt cx="1614566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89431" y="997735"/>
              <a:ext cx="157601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РЭ ВсОШ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15968"/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</a:t>
            </a: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– региональный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09199" y="1260932"/>
            <a:ext cx="9695815" cy="397673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проведения</a:t>
            </a:r>
            <a:endParaRPr lang="ru-RU" sz="2800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yurova_oa.MOSK\Desktop\скфу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72" y="1884468"/>
            <a:ext cx="1028466" cy="71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yurova_oa.MOSK\Desktop\пгу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40" y="2909979"/>
            <a:ext cx="1006055" cy="96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yurova_oa.MOSK\Desktop\скстик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63" y="4921405"/>
            <a:ext cx="1169712" cy="101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yurova_oa.MOSK\Desktop\аграрный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63" y="3986047"/>
            <a:ext cx="1107375" cy="102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yurova_oa.MOSK\Desktop\сош 6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9" y="6004965"/>
            <a:ext cx="960027" cy="81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100602" y="1760767"/>
            <a:ext cx="97552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1A4652"/>
                </a:solidFill>
                <a:latin typeface="Times New Roman" pitchFamily="18" charset="0"/>
                <a:cs typeface="Times New Roman" pitchFamily="18" charset="0"/>
              </a:rPr>
              <a:t>астрономия</a:t>
            </a:r>
            <a:r>
              <a:rPr lang="ru-RU" sz="2000" dirty="0">
                <a:solidFill>
                  <a:srgbClr val="1A4652"/>
                </a:solidFill>
                <a:latin typeface="Times New Roman" pitchFamily="18" charset="0"/>
                <a:cs typeface="Times New Roman" pitchFamily="18" charset="0"/>
              </a:rPr>
              <a:t>, биология, география, информатика и информационно-коммуникационные технологии, искусство </a:t>
            </a:r>
            <a:r>
              <a:rPr lang="ru-RU" sz="2000" dirty="0" smtClean="0">
                <a:solidFill>
                  <a:srgbClr val="1A4652"/>
                </a:solidFill>
                <a:latin typeface="Times New Roman" pitchFamily="18" charset="0"/>
                <a:cs typeface="Times New Roman" pitchFamily="18" charset="0"/>
              </a:rPr>
              <a:t>(МХК), </a:t>
            </a:r>
            <a:r>
              <a:rPr lang="ru-RU" sz="2000" dirty="0">
                <a:solidFill>
                  <a:srgbClr val="1A4652"/>
                </a:solidFill>
                <a:latin typeface="Times New Roman" pitchFamily="18" charset="0"/>
                <a:cs typeface="Times New Roman" pitchFamily="18" charset="0"/>
              </a:rPr>
              <a:t>история, литература, математика, обществознание, основы безопасности жизн</a:t>
            </a:r>
            <a:r>
              <a:rPr lang="ru-RU" sz="2000" dirty="0">
                <a:solidFill>
                  <a:srgbClr val="1D4F5D"/>
                </a:solidFill>
                <a:latin typeface="Times New Roman" pitchFamily="18" charset="0"/>
                <a:cs typeface="Times New Roman" pitchFamily="18" charset="0"/>
              </a:rPr>
              <a:t>едеятельности, право, русский язык, физика, физическая культура, химия, экология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00603" y="3105835"/>
            <a:ext cx="9755241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D4F5D"/>
                </a:solidFill>
                <a:latin typeface="Times New Roman" pitchFamily="18" charset="0"/>
                <a:cs typeface="Times New Roman" pitchFamily="18" charset="0"/>
              </a:rPr>
              <a:t>английский язык, испанский язык, итальянский язык, китайский язык, немецкий язык, французский язык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00602" y="4173117"/>
            <a:ext cx="62268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D4F5D"/>
                </a:solidFill>
                <a:latin typeface="Times New Roman" pitchFamily="18" charset="0"/>
                <a:cs typeface="Times New Roman" pitchFamily="18" charset="0"/>
              </a:rPr>
              <a:t>экономика, технология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12070" y="5087585"/>
            <a:ext cx="4788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технология - </a:t>
            </a:r>
            <a:r>
              <a:rPr lang="ru-RU" sz="2000" dirty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практический тур </a:t>
            </a:r>
            <a:r>
              <a:rPr lang="ru-RU" sz="2000" dirty="0" smtClean="0">
                <a:solidFill>
                  <a:srgbClr val="1C4B58"/>
                </a:solidFill>
                <a:latin typeface="Times New Roman" pitchFamily="18" charset="0"/>
                <a:cs typeface="Times New Roman" pitchFamily="18" charset="0"/>
              </a:rPr>
              <a:t>(девушк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и)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05396" y="6134021"/>
            <a:ext cx="4601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1D4F5D"/>
                </a:solidFill>
                <a:latin typeface="Times New Roman" pitchFamily="18" charset="0"/>
                <a:cs typeface="Times New Roman" pitchFamily="18" charset="0"/>
              </a:rPr>
              <a:t>технология - </a:t>
            </a:r>
            <a:r>
              <a:rPr lang="ru-RU" sz="2000" dirty="0">
                <a:solidFill>
                  <a:srgbClr val="1D4F5D"/>
                </a:solidFill>
                <a:latin typeface="Times New Roman" pitchFamily="18" charset="0"/>
                <a:cs typeface="Times New Roman" pitchFamily="18" charset="0"/>
              </a:rPr>
              <a:t>практический тур </a:t>
            </a:r>
            <a:r>
              <a:rPr lang="ru-RU" sz="2000" dirty="0" smtClean="0">
                <a:solidFill>
                  <a:srgbClr val="1D4F5D"/>
                </a:solidFill>
                <a:latin typeface="Times New Roman" pitchFamily="18" charset="0"/>
                <a:cs typeface="Times New Roman" pitchFamily="18" charset="0"/>
              </a:rPr>
              <a:t>(юноши)</a:t>
            </a:r>
            <a:endParaRPr lang="ru-RU" sz="2000" dirty="0">
              <a:solidFill>
                <a:srgbClr val="1D4F5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09" y="6049501"/>
            <a:ext cx="717459" cy="80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3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Google Shape;381;p55"/>
          <p:cNvGrpSpPr/>
          <p:nvPr/>
        </p:nvGrpSpPr>
        <p:grpSpPr>
          <a:xfrm>
            <a:off x="8390084" y="2351381"/>
            <a:ext cx="5051100" cy="5919154"/>
            <a:chOff x="10625380" y="-1298940"/>
            <a:chExt cx="5051100" cy="5064300"/>
          </a:xfrm>
        </p:grpSpPr>
        <p:sp>
          <p:nvSpPr>
            <p:cNvPr id="382" name="Google Shape;382;p55"/>
            <p:cNvSpPr/>
            <p:nvPr/>
          </p:nvSpPr>
          <p:spPr>
            <a:xfrm rot="-2887270" flipH="1">
              <a:off x="11317830" y="-515333"/>
              <a:ext cx="3666201" cy="3497086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12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30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3" name="Google Shape;383;p55"/>
            <p:cNvSpPr/>
            <p:nvPr/>
          </p:nvSpPr>
          <p:spPr>
            <a:xfrm>
              <a:off x="11354934" y="927783"/>
              <a:ext cx="3755700" cy="6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55"/>
          <p:cNvGrpSpPr/>
          <p:nvPr/>
        </p:nvGrpSpPr>
        <p:grpSpPr>
          <a:xfrm>
            <a:off x="-97401" y="26421"/>
            <a:ext cx="2630629" cy="1619634"/>
            <a:chOff x="-26634" y="26418"/>
            <a:chExt cx="1884000" cy="1159615"/>
          </a:xfrm>
        </p:grpSpPr>
        <p:pic>
          <p:nvPicPr>
            <p:cNvPr id="385" name="Google Shape;385;p55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40593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386" name="Google Shape;386;p55"/>
            <p:cNvSpPr/>
            <p:nvPr/>
          </p:nvSpPr>
          <p:spPr>
            <a:xfrm>
              <a:off x="-26634" y="899533"/>
              <a:ext cx="1884000" cy="28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1400" b="1" i="0" u="none" strike="noStrike" cap="none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87" name="Google Shape;387;p55"/>
          <p:cNvSpPr/>
          <p:nvPr/>
        </p:nvSpPr>
        <p:spPr>
          <a:xfrm>
            <a:off x="1885000" y="1815900"/>
            <a:ext cx="8303100" cy="32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процедуре тиражирования олимпиадных заданий в соотвествии с требованиями к организации и проведению регионального этапа всероссийской олимпиады школьников в 2021/22 учебном году 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oogle Shape;393;p56"/>
          <p:cNvGrpSpPr/>
          <p:nvPr/>
        </p:nvGrpSpPr>
        <p:grpSpPr>
          <a:xfrm>
            <a:off x="80256" y="26418"/>
            <a:ext cx="1512300" cy="1130225"/>
            <a:chOff x="80211" y="26418"/>
            <a:chExt cx="1512300" cy="1130225"/>
          </a:xfrm>
        </p:grpSpPr>
        <p:pic>
          <p:nvPicPr>
            <p:cNvPr id="394" name="Google Shape;394;p56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395" name="Google Shape;395;p56"/>
            <p:cNvSpPr/>
            <p:nvPr/>
          </p:nvSpPr>
          <p:spPr>
            <a:xfrm>
              <a:off x="80211" y="884843"/>
              <a:ext cx="1512300" cy="27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800" b="1" i="0" u="none" strike="noStrike" cap="none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96" name="Google Shape;396;p56"/>
          <p:cNvGrpSpPr/>
          <p:nvPr/>
        </p:nvGrpSpPr>
        <p:grpSpPr>
          <a:xfrm>
            <a:off x="10357125" y="-300308"/>
            <a:ext cx="2285100" cy="2323800"/>
            <a:chOff x="10398972" y="25061"/>
            <a:chExt cx="2285100" cy="2323800"/>
          </a:xfrm>
        </p:grpSpPr>
        <p:sp>
          <p:nvSpPr>
            <p:cNvPr id="397" name="Google Shape;397;p56"/>
            <p:cNvSpPr/>
            <p:nvPr/>
          </p:nvSpPr>
          <p:spPr>
            <a:xfrm rot="-2887201" flipH="1">
              <a:off x="10600276" y="496298"/>
              <a:ext cx="1882492" cy="1381325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12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30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8" name="Google Shape;398;p56"/>
            <p:cNvSpPr/>
            <p:nvPr/>
          </p:nvSpPr>
          <p:spPr>
            <a:xfrm>
              <a:off x="11033643" y="997735"/>
              <a:ext cx="184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9" name="Google Shape;399;p56"/>
          <p:cNvGrpSpPr/>
          <p:nvPr/>
        </p:nvGrpSpPr>
        <p:grpSpPr>
          <a:xfrm>
            <a:off x="817425" y="1783575"/>
            <a:ext cx="10997159" cy="4516328"/>
            <a:chOff x="-50" y="75898"/>
            <a:chExt cx="10997159" cy="3549735"/>
          </a:xfrm>
        </p:grpSpPr>
        <p:sp>
          <p:nvSpPr>
            <p:cNvPr id="400" name="Google Shape;400;p56"/>
            <p:cNvSpPr/>
            <p:nvPr/>
          </p:nvSpPr>
          <p:spPr>
            <a:xfrm>
              <a:off x="-50" y="75898"/>
              <a:ext cx="10947600" cy="1689300"/>
            </a:xfrm>
            <a:prstGeom prst="roundRect">
              <a:avLst>
                <a:gd name="adj" fmla="val 16667"/>
              </a:avLst>
            </a:prstGeom>
            <a:solidFill>
              <a:srgbClr val="31859B"/>
            </a:solidFill>
            <a:ln>
              <a:noFill/>
            </a:ln>
            <a:effectLst>
              <a:outerShdw blurRad="190500" dist="228600" dir="2700000" algn="ctr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56"/>
            <p:cNvSpPr txBox="1"/>
            <p:nvPr/>
          </p:nvSpPr>
          <p:spPr>
            <a:xfrm>
              <a:off x="82450" y="267601"/>
              <a:ext cx="10782600" cy="13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5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тиражирование комплектов олимпиадных заданий для </a:t>
              </a:r>
              <a:r>
                <a:rPr lang="ru-RU" sz="2500" b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участников</a:t>
              </a:r>
              <a:r>
                <a:rPr lang="ru-RU" sz="25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олимпиады осуществляется в помещениях, оборудованных средствам видеозаписи в день проведения соревновательного тура или в день получения олимпиадных заданий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56"/>
            <p:cNvSpPr/>
            <p:nvPr/>
          </p:nvSpPr>
          <p:spPr>
            <a:xfrm>
              <a:off x="-37" y="1936333"/>
              <a:ext cx="10947600" cy="1689300"/>
            </a:xfrm>
            <a:prstGeom prst="roundRect">
              <a:avLst>
                <a:gd name="adj" fmla="val 16667"/>
              </a:avLst>
            </a:prstGeom>
            <a:solidFill>
              <a:srgbClr val="31859B"/>
            </a:solidFill>
            <a:ln>
              <a:noFill/>
            </a:ln>
            <a:effectLst>
              <a:outerShdw blurRad="190500" dist="228600" dir="2700000" algn="ctr" rotWithShape="0">
                <a:srgbClr val="000000">
                  <a:alpha val="298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56"/>
            <p:cNvSpPr txBox="1"/>
            <p:nvPr/>
          </p:nvSpPr>
          <p:spPr>
            <a:xfrm>
              <a:off x="214509" y="2018831"/>
              <a:ext cx="10782600" cy="152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0" tIns="95250" rIns="95250" bIns="952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5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тиражирование комплектов олимпиадных заданий для </a:t>
              </a:r>
              <a:r>
                <a:rPr lang="ru-RU" sz="2500" b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членов жюри</a:t>
              </a:r>
              <a:r>
                <a:rPr lang="ru-RU" sz="25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, включая критерии и методику оценивания выполненных олимпиадных работ, осуществляется в помещениях, оборудованных средствами видеофиксации в день проведения соревновательного тура на площадке проведения олимпиады не ранее чем через один час после начала олимпиады по соответствующему предмету</a:t>
              </a:r>
              <a:endParaRPr sz="25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04" name="Google Shape;404;p56"/>
          <p:cNvSpPr/>
          <p:nvPr/>
        </p:nvSpPr>
        <p:spPr>
          <a:xfrm>
            <a:off x="10772825" y="656975"/>
            <a:ext cx="135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РЭ ВсОШ</a:t>
            </a: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5" name="Google Shape;405;p56"/>
          <p:cNvSpPr/>
          <p:nvPr/>
        </p:nvSpPr>
        <p:spPr>
          <a:xfrm>
            <a:off x="1629950" y="656975"/>
            <a:ext cx="8689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Доставка и тиражирование олимпиадных заданий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" name="Google Shape;411;p57"/>
          <p:cNvGrpSpPr/>
          <p:nvPr/>
        </p:nvGrpSpPr>
        <p:grpSpPr>
          <a:xfrm>
            <a:off x="80256" y="26418"/>
            <a:ext cx="1512300" cy="1130225"/>
            <a:chOff x="80211" y="26418"/>
            <a:chExt cx="1512300" cy="1130225"/>
          </a:xfrm>
        </p:grpSpPr>
        <p:pic>
          <p:nvPicPr>
            <p:cNvPr id="412" name="Google Shape;412;p57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413" name="Google Shape;413;p57"/>
            <p:cNvSpPr/>
            <p:nvPr/>
          </p:nvSpPr>
          <p:spPr>
            <a:xfrm>
              <a:off x="80211" y="884843"/>
              <a:ext cx="1512300" cy="27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800" b="1" i="0" u="none" strike="noStrike" cap="none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14" name="Google Shape;414;p57"/>
          <p:cNvGrpSpPr/>
          <p:nvPr/>
        </p:nvGrpSpPr>
        <p:grpSpPr>
          <a:xfrm>
            <a:off x="10357125" y="-300308"/>
            <a:ext cx="2285100" cy="2323800"/>
            <a:chOff x="10398972" y="25061"/>
            <a:chExt cx="2285100" cy="2323800"/>
          </a:xfrm>
        </p:grpSpPr>
        <p:sp>
          <p:nvSpPr>
            <p:cNvPr id="415" name="Google Shape;415;p57"/>
            <p:cNvSpPr/>
            <p:nvPr/>
          </p:nvSpPr>
          <p:spPr>
            <a:xfrm rot="-2887201" flipH="1">
              <a:off x="10600276" y="496298"/>
              <a:ext cx="1882492" cy="1381325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12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30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6" name="Google Shape;416;p57"/>
            <p:cNvSpPr/>
            <p:nvPr/>
          </p:nvSpPr>
          <p:spPr>
            <a:xfrm>
              <a:off x="11033643" y="997735"/>
              <a:ext cx="184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7" name="Google Shape;417;p57"/>
          <p:cNvSpPr/>
          <p:nvPr/>
        </p:nvSpPr>
        <p:spPr>
          <a:xfrm>
            <a:off x="10772825" y="656975"/>
            <a:ext cx="1358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РЭ ВсОШ</a:t>
            </a: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18" name="Google Shape;418;p57"/>
          <p:cNvGraphicFramePr/>
          <p:nvPr>
            <p:extLst>
              <p:ext uri="{D42A27DB-BD31-4B8C-83A1-F6EECF244321}">
                <p14:modId xmlns:p14="http://schemas.microsoft.com/office/powerpoint/2010/main" val="1574608767"/>
              </p:ext>
            </p:extLst>
          </p:nvPr>
        </p:nvGraphicFramePr>
        <p:xfrm>
          <a:off x="461555" y="1966541"/>
          <a:ext cx="11081475" cy="1728675"/>
        </p:xfrm>
        <a:graphic>
          <a:graphicData uri="http://schemas.openxmlformats.org/drawingml/2006/table">
            <a:tbl>
              <a:tblPr firstRow="1" bandRow="1">
                <a:noFill/>
                <a:tableStyleId>{46F9F38C-E1CA-443C-A9EC-4E6922B122AE}</a:tableStyleId>
              </a:tblPr>
              <a:tblGrid>
                <a:gridCol w="11081475"/>
              </a:tblGrid>
              <a:tr h="300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момент тиражирования олимпиадных заданий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должны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присутствовать:</a:t>
                      </a:r>
                      <a:endParaRPr sz="2000" b="1" u="none" strike="noStrike" cap="none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 anchor="ctr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-представители организатора олимпиады;  </a:t>
                      </a:r>
                      <a:endParaRPr sz="1800" b="0" u="none" strike="noStrike" cap="none">
                        <a:solidFill>
                          <a:srgbClr val="3B9AB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5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-председатель или представители оргкомитета;  </a:t>
                      </a:r>
                      <a:endParaRPr>
                        <a:solidFill>
                          <a:srgbClr val="3B9AB2"/>
                        </a:solidFill>
                      </a:endParaRPr>
                    </a:p>
                  </a:txBody>
                  <a:tcPr marL="63250" marR="632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-координатор на площадке;  </a:t>
                      </a:r>
                      <a:endParaRPr sz="1800">
                        <a:solidFill>
                          <a:srgbClr val="3B9AB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-председатель или представитель жюри по соответствующему предмету;  </a:t>
                      </a:r>
                      <a:endParaRPr>
                        <a:solidFill>
                          <a:srgbClr val="3B9AB2"/>
                        </a:solidFill>
                      </a:endParaRPr>
                    </a:p>
                  </a:txBody>
                  <a:tcPr marL="63250" marR="63250" marT="0" marB="0"/>
                </a:tc>
              </a:tr>
              <a:tr h="284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dirty="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-технический </a:t>
                      </a:r>
                      <a:r>
                        <a:rPr lang="ru-RU" sz="1800" dirty="0" smtClean="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специалист</a:t>
                      </a:r>
                      <a:endParaRPr sz="1800" dirty="0">
                        <a:solidFill>
                          <a:srgbClr val="3B9AB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/>
                </a:tc>
              </a:tr>
            </a:tbl>
          </a:graphicData>
        </a:graphic>
      </p:graphicFrame>
      <p:graphicFrame>
        <p:nvGraphicFramePr>
          <p:cNvPr id="419" name="Google Shape;419;p57"/>
          <p:cNvGraphicFramePr/>
          <p:nvPr/>
        </p:nvGraphicFramePr>
        <p:xfrm>
          <a:off x="461542" y="4184841"/>
          <a:ext cx="11081475" cy="1423515"/>
        </p:xfrm>
        <a:graphic>
          <a:graphicData uri="http://schemas.openxmlformats.org/drawingml/2006/table">
            <a:tbl>
              <a:tblPr firstRow="1" bandRow="1">
                <a:noFill/>
                <a:tableStyleId>{46F9F38C-E1CA-443C-A9EC-4E6922B122AE}</a:tableStyleId>
              </a:tblPr>
              <a:tblGrid>
                <a:gridCol w="11081475"/>
              </a:tblGrid>
              <a:tr h="300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момент тиражирования олимпиадных заданий </a:t>
                      </a:r>
                      <a:r>
                        <a:rPr lang="ru-RU" sz="200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могут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присутствовать:</a:t>
                      </a:r>
                      <a:endParaRPr sz="2000" b="1" u="none" strike="noStrike" cap="none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 anchor="ctr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-должностные лица Министерства просвещения Российской Федерации;  </a:t>
                      </a:r>
                      <a:endParaRPr sz="1800" b="0" u="none" strike="noStrike" cap="none">
                        <a:solidFill>
                          <a:srgbClr val="3B9AB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5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-должностные лица Рособрнадзора;  </a:t>
                      </a:r>
                      <a:endParaRPr>
                        <a:solidFill>
                          <a:srgbClr val="3B9AB2"/>
                        </a:solidFill>
                      </a:endParaRPr>
                    </a:p>
                  </a:txBody>
                  <a:tcPr marL="63250" marR="6325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84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3DB4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3B9AB2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-представители ОИВ, осуществляющего государственное управление в сфере образования или осуществляющего переданные полномочия в сфере образования</a:t>
                      </a:r>
                      <a:endParaRPr sz="1800">
                        <a:solidFill>
                          <a:srgbClr val="3B9AB2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250" marR="63250" marT="0" marB="0"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  <p:sp>
        <p:nvSpPr>
          <p:cNvPr id="420" name="Google Shape;420;p57"/>
          <p:cNvSpPr txBox="1"/>
          <p:nvPr/>
        </p:nvSpPr>
        <p:spPr>
          <a:xfrm>
            <a:off x="409525" y="5956475"/>
            <a:ext cx="11018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Процедура тиражирования фиксируется протоколом, подписанным ответственными лицами, определенными организатором олимпиады в оргмодели. </a:t>
            </a:r>
            <a:endParaRPr sz="17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1" name="Google Shape;421;p57"/>
          <p:cNvSpPr/>
          <p:nvPr/>
        </p:nvSpPr>
        <p:spPr>
          <a:xfrm>
            <a:off x="1629950" y="656975"/>
            <a:ext cx="8689800" cy="7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Доставка и тиражирование олимпиадных заданий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" name="Google Shape;427;p58"/>
          <p:cNvGrpSpPr/>
          <p:nvPr/>
        </p:nvGrpSpPr>
        <p:grpSpPr>
          <a:xfrm>
            <a:off x="8390084" y="2351381"/>
            <a:ext cx="5051100" cy="5919154"/>
            <a:chOff x="10625380" y="-1298940"/>
            <a:chExt cx="5051100" cy="5064300"/>
          </a:xfrm>
        </p:grpSpPr>
        <p:sp>
          <p:nvSpPr>
            <p:cNvPr id="428" name="Google Shape;428;p58"/>
            <p:cNvSpPr/>
            <p:nvPr/>
          </p:nvSpPr>
          <p:spPr>
            <a:xfrm rot="-2887270" flipH="1">
              <a:off x="11317830" y="-515333"/>
              <a:ext cx="3666201" cy="3497086"/>
            </a:xfrm>
            <a:prstGeom prst="parallelogram">
              <a:avLst>
                <a:gd name="adj" fmla="val 90550"/>
              </a:avLst>
            </a:prstGeom>
            <a:gradFill>
              <a:gsLst>
                <a:gs pos="0">
                  <a:schemeClr val="accent5"/>
                </a:gs>
                <a:gs pos="43000">
                  <a:schemeClr val="accent5"/>
                </a:gs>
                <a:gs pos="61600">
                  <a:srgbClr val="3B9AB2"/>
                </a:gs>
                <a:gs pos="100000">
                  <a:srgbClr val="308CA4"/>
                </a:gs>
              </a:gsLst>
              <a:lin ang="5400012" scaled="0"/>
            </a:gradFill>
            <a:ln>
              <a:noFill/>
            </a:ln>
            <a:effectLst>
              <a:outerShdw blurRad="44450" dist="50800" dir="5400000" sx="96000" rotWithShape="0">
                <a:srgbClr val="000000">
                  <a:alpha val="33730"/>
                </a:srgbClr>
              </a:outerShdw>
            </a:effectLst>
          </p:spPr>
          <p:txBody>
            <a:bodyPr spcFirstLastPara="1" wrap="square" lIns="0" tIns="72000" rIns="0" bIns="375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9" name="Google Shape;429;p58"/>
            <p:cNvSpPr/>
            <p:nvPr/>
          </p:nvSpPr>
          <p:spPr>
            <a:xfrm>
              <a:off x="11354934" y="927783"/>
              <a:ext cx="3755700" cy="6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0" name="Google Shape;430;p58"/>
          <p:cNvGrpSpPr/>
          <p:nvPr/>
        </p:nvGrpSpPr>
        <p:grpSpPr>
          <a:xfrm>
            <a:off x="-97401" y="26421"/>
            <a:ext cx="2630629" cy="1619634"/>
            <a:chOff x="-26634" y="26418"/>
            <a:chExt cx="1884000" cy="1159615"/>
          </a:xfrm>
        </p:grpSpPr>
        <p:pic>
          <p:nvPicPr>
            <p:cNvPr id="431" name="Google Shape;431;p58" descr="http://www.stavregion.ru/_s_/i/gerb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40593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432" name="Google Shape;432;p58"/>
            <p:cNvSpPr/>
            <p:nvPr/>
          </p:nvSpPr>
          <p:spPr>
            <a:xfrm>
              <a:off x="-26634" y="899533"/>
              <a:ext cx="1884000" cy="28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образования</a:t>
              </a:r>
              <a:endParaRPr/>
            </a:p>
            <a:p>
              <a:pPr marL="0" marR="0" lvl="0" indent="0" algn="ctr" rtl="0">
                <a:lnSpc>
                  <a:spcPct val="8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rgbClr val="30432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Ставропольского края</a:t>
              </a:r>
              <a:endParaRPr sz="1400" b="1" i="0" u="none" strike="noStrike" cap="none">
                <a:solidFill>
                  <a:srgbClr val="30432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33" name="Google Shape;433;p58"/>
          <p:cNvSpPr/>
          <p:nvPr/>
        </p:nvSpPr>
        <p:spPr>
          <a:xfrm>
            <a:off x="1885000" y="1815900"/>
            <a:ext cx="8303100" cy="32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 рассмотрении кандидатур, предложенных образовательными организациями высшего образования, в состав шифровальной комиссии для кодирования (обезличивания) и декодирования выполненных олимпиадных работ 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878</Words>
  <Application>Microsoft Office PowerPoint</Application>
  <PresentationFormat>Произвольный</PresentationFormat>
  <Paragraphs>145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Тема Office</vt:lpstr>
      <vt:lpstr>1_Тема Office</vt:lpstr>
      <vt:lpstr>3_Тема Office</vt:lpstr>
      <vt:lpstr>8_Тема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 Александровна Юрова</dc:creator>
  <cp:lastModifiedBy>Оксана Александровна Юрова</cp:lastModifiedBy>
  <cp:revision>16</cp:revision>
  <cp:lastPrinted>2021-12-20T16:11:09Z</cp:lastPrinted>
  <dcterms:modified xsi:type="dcterms:W3CDTF">2022-07-19T08:59:36Z</dcterms:modified>
</cp:coreProperties>
</file>